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4"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17" autoAdjust="0"/>
    <p:restoredTop sz="94660"/>
  </p:normalViewPr>
  <p:slideViewPr>
    <p:cSldViewPr snapToGrid="0">
      <p:cViewPr varScale="1">
        <p:scale>
          <a:sx n="76" d="100"/>
          <a:sy n="76" d="100"/>
        </p:scale>
        <p:origin x="401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webp>
</file>

<file path=ppt/media/image10.png>
</file>

<file path=ppt/media/image11.jpg>
</file>

<file path=ppt/media/image2.webp>
</file>

<file path=ppt/media/image3.webp>
</file>

<file path=ppt/media/image4.webp>
</file>

<file path=ppt/media/image5.webp>
</file>

<file path=ppt/media/image6.png>
</file>

<file path=ppt/media/image7.webp>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7/22/2024</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7/22/2024</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it-IT"/>
              <a:t>Fare clic per modificare lo stile del titolo dello schema</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7/22/2024</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it-IT"/>
              <a:t>Fare clic per modificare lo stile del titolo dello schema</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7/22/2024</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dirty="0"/>
              <a:pPr/>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7/22/2024</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‹N›</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web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web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web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web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web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web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4DF847-472E-646B-E1EB-ACD8600EA8BE}"/>
              </a:ext>
            </a:extLst>
          </p:cNvPr>
          <p:cNvSpPr>
            <a:spLocks noGrp="1"/>
          </p:cNvSpPr>
          <p:nvPr>
            <p:ph type="ctrTitle"/>
          </p:nvPr>
        </p:nvSpPr>
        <p:spPr/>
        <p:txBody>
          <a:bodyPr/>
          <a:lstStyle/>
          <a:p>
            <a:r>
              <a:rPr lang="sv-SE" dirty="0"/>
              <a:t>Swedish companIES dataset</a:t>
            </a:r>
            <a:endParaRPr lang="it-IT" dirty="0"/>
          </a:p>
        </p:txBody>
      </p:sp>
      <p:sp>
        <p:nvSpPr>
          <p:cNvPr id="3" name="Sottotitolo 2">
            <a:extLst>
              <a:ext uri="{FF2B5EF4-FFF2-40B4-BE49-F238E27FC236}">
                <a16:creationId xmlns:a16="http://schemas.microsoft.com/office/drawing/2014/main" id="{130D75D9-7FE4-E001-428F-2DAE4D4B0434}"/>
              </a:ext>
            </a:extLst>
          </p:cNvPr>
          <p:cNvSpPr>
            <a:spLocks noGrp="1"/>
          </p:cNvSpPr>
          <p:nvPr>
            <p:ph type="subTitle" idx="1"/>
          </p:nvPr>
        </p:nvSpPr>
        <p:spPr/>
        <p:txBody>
          <a:bodyPr/>
          <a:lstStyle/>
          <a:p>
            <a:r>
              <a:rPr lang="sv-SE" dirty="0"/>
              <a:t>With a bunch of machine learning techniques</a:t>
            </a:r>
            <a:endParaRPr lang="it-IT" dirty="0"/>
          </a:p>
        </p:txBody>
      </p:sp>
    </p:spTree>
    <p:extLst>
      <p:ext uri="{BB962C8B-B14F-4D97-AF65-F5344CB8AC3E}">
        <p14:creationId xmlns:p14="http://schemas.microsoft.com/office/powerpoint/2010/main" val="11523359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Classification: logistic regression</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fontScale="92500" lnSpcReduction="10000"/>
          </a:bodyPr>
          <a:lstStyle/>
          <a:p>
            <a:r>
              <a:rPr lang="sv-SE" dirty="0"/>
              <a:t>Since my purpose is a binary classification, I chose to build a model with the logistic regression, because of its good compromise between lightness and performance.</a:t>
            </a:r>
          </a:p>
          <a:p>
            <a:r>
              <a:rPr lang="sv-SE" dirty="0"/>
              <a:t>The model is basically made of the following parts:</a:t>
            </a:r>
          </a:p>
          <a:p>
            <a:pPr lvl="1"/>
            <a:r>
              <a:rPr lang="sv-SE" dirty="0"/>
              <a:t>Read the data.</a:t>
            </a:r>
          </a:p>
          <a:p>
            <a:pPr lvl="1"/>
            <a:r>
              <a:rPr lang="sv-SE" dirty="0"/>
              <a:t>Feature engineering, creation, reduction, selection combination and scaling.</a:t>
            </a:r>
          </a:p>
          <a:p>
            <a:pPr lvl="1"/>
            <a:r>
              <a:rPr lang="sv-SE" dirty="0"/>
              <a:t>Balance and weigh the classes.</a:t>
            </a:r>
          </a:p>
          <a:p>
            <a:pPr lvl="1"/>
            <a:r>
              <a:rPr lang="sv-SE" dirty="0"/>
              <a:t>Double search of optimal parameters: first a random search across logistic regression parameters; then a refined grid search around the previous result.</a:t>
            </a:r>
          </a:p>
          <a:p>
            <a:pPr lvl="1"/>
            <a:r>
              <a:rPr lang="sv-SE" dirty="0"/>
              <a:t>Training and test are performed on a reasonable subset of the dataset; the model built on this subset is then used to predict the whole dataset.</a:t>
            </a:r>
          </a:p>
          <a:p>
            <a:pPr lvl="1"/>
            <a:r>
              <a:rPr lang="sv-SE" dirty="0"/>
              <a:t>The final result is a fair F1-score of 85%, so the model works considerably better that Giovanni!</a:t>
            </a:r>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7226374" y="3077364"/>
            <a:ext cx="4474812" cy="2883767"/>
          </a:xfrm>
          <a:prstGeom prst="rect">
            <a:avLst/>
          </a:prstGeom>
        </p:spPr>
      </p:pic>
    </p:spTree>
    <p:extLst>
      <p:ext uri="{BB962C8B-B14F-4D97-AF65-F5344CB8AC3E}">
        <p14:creationId xmlns:p14="http://schemas.microsoft.com/office/powerpoint/2010/main" val="11910121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Clustering</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lnSpcReduction="10000"/>
          </a:bodyPr>
          <a:lstStyle/>
          <a:p>
            <a:r>
              <a:rPr lang="sv-SE" dirty="0"/>
              <a:t>Another thing I wanted to do is a basic clustering of the companies, considering net revenue, EBITDA and solvency.</a:t>
            </a:r>
          </a:p>
          <a:p>
            <a:r>
              <a:rPr lang="sv-SE" dirty="0"/>
              <a:t>For this example, I limited the clustering to a subset containing only 20,000 randomly chosen active companies with 1 employee.</a:t>
            </a:r>
          </a:p>
          <a:p>
            <a:r>
              <a:rPr lang="sv-SE" dirty="0"/>
              <a:t>K-means was used but, before applying the algorithm, som pre-processing actions were taken:</a:t>
            </a:r>
          </a:p>
          <a:p>
            <a:pPr lvl="1"/>
            <a:r>
              <a:rPr lang="sv-SE" dirty="0"/>
              <a:t>IQR technique to remove outliers (so keeping values between 25% and 75% quantiles).</a:t>
            </a:r>
          </a:p>
          <a:p>
            <a:pPr lvl="1"/>
            <a:r>
              <a:rPr lang="sv-SE" dirty="0"/>
              <a:t>Scaling with RobustScaler.</a:t>
            </a:r>
          </a:p>
          <a:p>
            <a:pPr lvl="1"/>
            <a:r>
              <a:rPr lang="sv-SE" dirty="0"/>
              <a:t>PCA to reduce the dimensionality.</a:t>
            </a:r>
          </a:p>
          <a:p>
            <a:r>
              <a:rPr lang="sv-SE" dirty="0"/>
              <a:t>The results were evaluated with the Silhouette score. </a:t>
            </a:r>
            <a:r>
              <a:rPr lang="sv-SE"/>
              <a:t>The best result </a:t>
            </a:r>
            <a:r>
              <a:rPr lang="sv-SE" dirty="0"/>
              <a:t>was obtained with 8 clusters, with a score of 69%.</a:t>
            </a:r>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6186378" y="2548157"/>
            <a:ext cx="5514808" cy="3316707"/>
          </a:xfrm>
          <a:prstGeom prst="rect">
            <a:avLst/>
          </a:prstGeom>
        </p:spPr>
      </p:pic>
    </p:spTree>
    <p:extLst>
      <p:ext uri="{BB962C8B-B14F-4D97-AF65-F5344CB8AC3E}">
        <p14:creationId xmlns:p14="http://schemas.microsoft.com/office/powerpoint/2010/main" val="20613386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Clustering: interpretation</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a:bodyPr>
          <a:lstStyle/>
          <a:p>
            <a:r>
              <a:rPr lang="sv-SE" dirty="0"/>
              <a:t>8 clusters may appear excessive for such a limited task against EBITDA, solvency and net revenue.</a:t>
            </a:r>
          </a:p>
          <a:p>
            <a:r>
              <a:rPr lang="sv-SE" dirty="0"/>
              <a:t>However, the clustering itself isn’t necessarily meant to provide human-readable information, rather than it can be use as a middle step in a bigger classification model. By creating a feature with cluster number, a classification model may improve its performance.</a:t>
            </a:r>
          </a:p>
          <a:p>
            <a:r>
              <a:rPr lang="sv-SE" dirty="0"/>
              <a:t>A brief look at the statistics of the clusters reveals that, for example, the cluster 4 is made by quite homogenous companies (since all the three standard deviations are relative low) with general low performance but a very high solvency.</a:t>
            </a:r>
          </a:p>
          <a:p>
            <a:endParaRPr lang="sv-SE" dirty="0"/>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6418901" y="2548157"/>
            <a:ext cx="5049761" cy="3316707"/>
          </a:xfrm>
          <a:prstGeom prst="rect">
            <a:avLst/>
          </a:prstGeom>
        </p:spPr>
      </p:pic>
    </p:spTree>
    <p:extLst>
      <p:ext uri="{BB962C8B-B14F-4D97-AF65-F5344CB8AC3E}">
        <p14:creationId xmlns:p14="http://schemas.microsoft.com/office/powerpoint/2010/main" val="3293249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conclusion</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a:bodyPr>
          <a:lstStyle/>
          <a:p>
            <a:r>
              <a:rPr lang="sv-SE" dirty="0"/>
              <a:t>That’s all for now! </a:t>
            </a:r>
            <a:r>
              <a:rPr lang="sv-SE" dirty="0">
                <a:sym typeface="Wingdings" panose="05000000000000000000" pitchFamily="2" charset="2"/>
              </a:rPr>
              <a:t></a:t>
            </a:r>
          </a:p>
          <a:p>
            <a:r>
              <a:rPr lang="sv-SE" dirty="0">
                <a:sym typeface="Wingdings" panose="05000000000000000000" pitchFamily="2" charset="2"/>
              </a:rPr>
              <a:t>So, did you wonder which house painting company we chose? Well, I won’t reveal it but I encourage you to use the dataset and get your own conclusions instead.</a:t>
            </a:r>
          </a:p>
          <a:p>
            <a:r>
              <a:rPr lang="sv-SE" dirty="0">
                <a:sym typeface="Wingdings" panose="05000000000000000000" pitchFamily="2" charset="2"/>
              </a:rPr>
              <a:t>However, this is the result...</a:t>
            </a:r>
            <a:endParaRPr lang="sv-SE" dirty="0"/>
          </a:p>
          <a:p>
            <a:endParaRPr lang="sv-SE" dirty="0"/>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6096001" y="2180495"/>
            <a:ext cx="5549134" cy="4161851"/>
          </a:xfrm>
          <a:prstGeom prst="rect">
            <a:avLst/>
          </a:prstGeom>
        </p:spPr>
      </p:pic>
    </p:spTree>
    <p:extLst>
      <p:ext uri="{BB962C8B-B14F-4D97-AF65-F5344CB8AC3E}">
        <p14:creationId xmlns:p14="http://schemas.microsoft.com/office/powerpoint/2010/main" val="1399028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BF6504D-DE8C-F3DD-BAD0-2D20277EA526}"/>
              </a:ext>
            </a:extLst>
          </p:cNvPr>
          <p:cNvSpPr>
            <a:spLocks noGrp="1"/>
          </p:cNvSpPr>
          <p:nvPr>
            <p:ph type="title"/>
          </p:nvPr>
        </p:nvSpPr>
        <p:spPr/>
        <p:txBody>
          <a:bodyPr/>
          <a:lstStyle/>
          <a:p>
            <a:r>
              <a:rPr lang="sv-SE" dirty="0"/>
              <a:t>Introduction</a:t>
            </a:r>
            <a:endParaRPr lang="it-IT" dirty="0"/>
          </a:p>
        </p:txBody>
      </p:sp>
      <p:sp>
        <p:nvSpPr>
          <p:cNvPr id="3" name="Segnaposto contenuto 2">
            <a:extLst>
              <a:ext uri="{FF2B5EF4-FFF2-40B4-BE49-F238E27FC236}">
                <a16:creationId xmlns:a16="http://schemas.microsoft.com/office/drawing/2014/main" id="{68B38149-4B24-6F62-4280-C3FA1ABAC0C0}"/>
              </a:ext>
            </a:extLst>
          </p:cNvPr>
          <p:cNvSpPr>
            <a:spLocks noGrp="1"/>
          </p:cNvSpPr>
          <p:nvPr>
            <p:ph idx="1"/>
          </p:nvPr>
        </p:nvSpPr>
        <p:spPr/>
        <p:txBody>
          <a:bodyPr/>
          <a:lstStyle/>
          <a:p>
            <a:r>
              <a:rPr lang="sv-SE" dirty="0"/>
              <a:t>Once I completed a series of online courses about data science and machine learning, I was eager to put my knowledge into practice to show others what I am capable to achieve.</a:t>
            </a:r>
          </a:p>
          <a:p>
            <a:r>
              <a:rPr lang="sv-SE" dirty="0"/>
              <a:t>I needed a dataset. Internet offers plenty of good ones and ready to use. However, a data scientist must be also able to collect and prepare data by himself/herself. So I thought what could be something interesting to build up. Being myself an entrepreneur and living in Sweden, I decided to create a dataset about Swedish companies and their balance sheet data.</a:t>
            </a:r>
          </a:p>
          <a:p>
            <a:r>
              <a:rPr lang="sv-SE" dirty="0"/>
              <a:t>This project required a certain effort, during my free time: let’s see what’s happened!</a:t>
            </a:r>
            <a:endParaRPr lang="it-IT" dirty="0"/>
          </a:p>
        </p:txBody>
      </p:sp>
    </p:spTree>
    <p:extLst>
      <p:ext uri="{BB962C8B-B14F-4D97-AF65-F5344CB8AC3E}">
        <p14:creationId xmlns:p14="http://schemas.microsoft.com/office/powerpoint/2010/main" val="2819362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How the dataset was built</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lnSpcReduction="10000"/>
          </a:bodyPr>
          <a:lstStyle/>
          <a:p>
            <a:r>
              <a:rPr lang="sv-SE" dirty="0"/>
              <a:t>There are several websites that freely supply access to balance sheet data. However, they don’t allow to download a complete database at once.</a:t>
            </a:r>
          </a:p>
          <a:p>
            <a:r>
              <a:rPr lang="sv-SE" dirty="0"/>
              <a:t>Therefore I decided to create a Python script to do some web scraping on one of these sites, by using libraries such as Beautiful Soup. The process took about one week to run.</a:t>
            </a:r>
          </a:p>
          <a:p>
            <a:r>
              <a:rPr lang="it-IT" dirty="0"/>
              <a:t>The </a:t>
            </a:r>
            <a:r>
              <a:rPr lang="it-IT" dirty="0" err="1"/>
              <a:t>result</a:t>
            </a:r>
            <a:r>
              <a:rPr lang="it-IT" dirty="0"/>
              <a:t> </a:t>
            </a:r>
            <a:r>
              <a:rPr lang="it-IT" dirty="0" err="1"/>
              <a:t>is</a:t>
            </a:r>
            <a:r>
              <a:rPr lang="it-IT" dirty="0"/>
              <a:t> a comma-</a:t>
            </a:r>
            <a:r>
              <a:rPr lang="it-IT" dirty="0" err="1"/>
              <a:t>separated</a:t>
            </a:r>
            <a:r>
              <a:rPr lang="it-IT" dirty="0"/>
              <a:t> </a:t>
            </a:r>
            <a:r>
              <a:rPr lang="it-IT" dirty="0" err="1"/>
              <a:t>value</a:t>
            </a:r>
            <a:r>
              <a:rPr lang="it-IT" dirty="0"/>
              <a:t> file </a:t>
            </a:r>
            <a:r>
              <a:rPr lang="it-IT" dirty="0" err="1"/>
              <a:t>which</a:t>
            </a:r>
            <a:r>
              <a:rPr lang="it-IT" dirty="0"/>
              <a:t> </a:t>
            </a:r>
            <a:r>
              <a:rPr lang="it-IT" dirty="0" err="1"/>
              <a:t>contains</a:t>
            </a:r>
            <a:r>
              <a:rPr lang="it-IT" dirty="0"/>
              <a:t> (</a:t>
            </a:r>
            <a:r>
              <a:rPr lang="it-IT" dirty="0" err="1"/>
              <a:t>at</a:t>
            </a:r>
            <a:r>
              <a:rPr lang="it-IT" dirty="0"/>
              <a:t> the </a:t>
            </a:r>
            <a:r>
              <a:rPr lang="it-IT" dirty="0" err="1"/>
              <a:t>current</a:t>
            </a:r>
            <a:r>
              <a:rPr lang="it-IT" dirty="0"/>
              <a:t> date), </a:t>
            </a:r>
            <a:r>
              <a:rPr lang="it-IT" dirty="0" err="1"/>
              <a:t>among</a:t>
            </a:r>
            <a:r>
              <a:rPr lang="it-IT" dirty="0"/>
              <a:t> the </a:t>
            </a:r>
            <a:r>
              <a:rPr lang="it-IT" dirty="0" err="1"/>
              <a:t>other</a:t>
            </a:r>
            <a:r>
              <a:rPr lang="it-IT" dirty="0"/>
              <a:t> features:</a:t>
            </a:r>
          </a:p>
          <a:p>
            <a:pPr lvl="1"/>
            <a:r>
              <a:rPr lang="it-IT" dirty="0"/>
              <a:t>462,468 </a:t>
            </a:r>
            <a:r>
              <a:rPr lang="it-IT" dirty="0" err="1"/>
              <a:t>Swedish</a:t>
            </a:r>
            <a:r>
              <a:rPr lang="it-IT" dirty="0"/>
              <a:t> joint-stock companies.</a:t>
            </a:r>
          </a:p>
          <a:p>
            <a:pPr lvl="1"/>
            <a:r>
              <a:rPr lang="it-IT" dirty="0" err="1"/>
              <a:t>Historical</a:t>
            </a:r>
            <a:r>
              <a:rPr lang="it-IT" dirty="0"/>
              <a:t> balance </a:t>
            </a:r>
            <a:r>
              <a:rPr lang="it-IT" dirty="0" err="1"/>
              <a:t>sheet</a:t>
            </a:r>
            <a:r>
              <a:rPr lang="it-IT" dirty="0"/>
              <a:t> data </a:t>
            </a:r>
            <a:r>
              <a:rPr lang="it-IT" dirty="0" err="1"/>
              <a:t>ranging</a:t>
            </a:r>
            <a:r>
              <a:rPr lang="it-IT" dirty="0"/>
              <a:t> from 2012 to 2022.</a:t>
            </a:r>
          </a:p>
          <a:p>
            <a:pPr lvl="1"/>
            <a:r>
              <a:rPr lang="it-IT" dirty="0"/>
              <a:t>General data </a:t>
            </a:r>
            <a:r>
              <a:rPr lang="it-IT" dirty="0" err="1"/>
              <a:t>such</a:t>
            </a:r>
            <a:r>
              <a:rPr lang="it-IT" dirty="0"/>
              <a:t> </a:t>
            </a:r>
            <a:r>
              <a:rPr lang="it-IT" dirty="0" err="1"/>
              <a:t>as</a:t>
            </a:r>
            <a:r>
              <a:rPr lang="it-IT" dirty="0"/>
              <a:t> </a:t>
            </a:r>
            <a:r>
              <a:rPr lang="it-IT" dirty="0" err="1"/>
              <a:t>organization</a:t>
            </a:r>
            <a:r>
              <a:rPr lang="it-IT" dirty="0"/>
              <a:t> </a:t>
            </a:r>
            <a:r>
              <a:rPr lang="it-IT" dirty="0" err="1"/>
              <a:t>number</a:t>
            </a:r>
            <a:r>
              <a:rPr lang="it-IT" dirty="0"/>
              <a:t>, location, </a:t>
            </a:r>
            <a:r>
              <a:rPr lang="it-IT" dirty="0" err="1"/>
              <a:t>type</a:t>
            </a:r>
            <a:r>
              <a:rPr lang="it-IT" dirty="0"/>
              <a:t>, commercial </a:t>
            </a:r>
            <a:r>
              <a:rPr lang="it-IT" dirty="0" err="1"/>
              <a:t>category</a:t>
            </a:r>
            <a:r>
              <a:rPr lang="it-IT" dirty="0"/>
              <a:t> etc.</a:t>
            </a:r>
          </a:p>
          <a:p>
            <a:pPr lvl="1"/>
            <a:r>
              <a:rPr lang="it-IT" dirty="0" err="1"/>
              <a:t>KPIs</a:t>
            </a:r>
            <a:r>
              <a:rPr lang="it-IT" dirty="0"/>
              <a:t> </a:t>
            </a:r>
            <a:r>
              <a:rPr lang="it-IT" dirty="0" err="1"/>
              <a:t>such</a:t>
            </a:r>
            <a:r>
              <a:rPr lang="it-IT" dirty="0"/>
              <a:t> </a:t>
            </a:r>
            <a:r>
              <a:rPr lang="it-IT" dirty="0" err="1"/>
              <a:t>as</a:t>
            </a:r>
            <a:r>
              <a:rPr lang="it-IT" dirty="0"/>
              <a:t> DuPont </a:t>
            </a:r>
            <a:r>
              <a:rPr lang="it-IT" dirty="0" err="1"/>
              <a:t>analysis</a:t>
            </a:r>
            <a:r>
              <a:rPr lang="it-IT" dirty="0"/>
              <a:t>, </a:t>
            </a:r>
            <a:r>
              <a:rPr lang="it-IT" dirty="0" err="1"/>
              <a:t>solvency</a:t>
            </a:r>
            <a:r>
              <a:rPr lang="it-IT" dirty="0"/>
              <a:t>, EBIT and so on.</a:t>
            </a:r>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tretch>
            <a:fillRect/>
          </a:stretch>
        </p:blipFill>
        <p:spPr>
          <a:xfrm>
            <a:off x="7125029" y="2180496"/>
            <a:ext cx="4677504" cy="4677504"/>
          </a:xfrm>
          <a:prstGeom prst="rect">
            <a:avLst/>
          </a:prstGeom>
        </p:spPr>
      </p:pic>
    </p:spTree>
    <p:extLst>
      <p:ext uri="{BB962C8B-B14F-4D97-AF65-F5344CB8AC3E}">
        <p14:creationId xmlns:p14="http://schemas.microsoft.com/office/powerpoint/2010/main" val="2923178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Data cleaning – Level 1</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a:bodyPr>
          <a:lstStyle/>
          <a:p>
            <a:r>
              <a:rPr lang="sv-SE" dirty="0"/>
              <a:t>The raw data collected by the first script is far from being suitable for machine learning. For a number of reasons, it contains missing entry points, invalid values, duplicates and more.</a:t>
            </a:r>
          </a:p>
          <a:p>
            <a:r>
              <a:rPr lang="sv-SE" dirty="0"/>
              <a:t>So I created a second script that prepares the data. The cleaning process is performed in two steps.</a:t>
            </a:r>
            <a:endParaRPr lang="it-IT" dirty="0"/>
          </a:p>
          <a:p>
            <a:r>
              <a:rPr lang="it-IT" dirty="0"/>
              <a:t>The first </a:t>
            </a:r>
            <a:r>
              <a:rPr lang="it-IT" dirty="0" err="1"/>
              <a:t>level</a:t>
            </a:r>
            <a:r>
              <a:rPr lang="it-IT" dirty="0"/>
              <a:t> drops </a:t>
            </a:r>
            <a:r>
              <a:rPr lang="it-IT" dirty="0" err="1"/>
              <a:t>duplicates</a:t>
            </a:r>
            <a:r>
              <a:rPr lang="it-IT" dirty="0"/>
              <a:t> (by </a:t>
            </a:r>
            <a:r>
              <a:rPr lang="it-IT" dirty="0" err="1"/>
              <a:t>organization</a:t>
            </a:r>
            <a:r>
              <a:rPr lang="it-IT" dirty="0"/>
              <a:t> </a:t>
            </a:r>
            <a:r>
              <a:rPr lang="it-IT" dirty="0" err="1"/>
              <a:t>number</a:t>
            </a:r>
            <a:r>
              <a:rPr lang="it-IT" dirty="0"/>
              <a:t>, an </a:t>
            </a:r>
            <a:r>
              <a:rPr lang="it-IT" dirty="0" err="1"/>
              <a:t>univocal</a:t>
            </a:r>
            <a:r>
              <a:rPr lang="it-IT" dirty="0"/>
              <a:t> </a:t>
            </a:r>
            <a:r>
              <a:rPr lang="it-IT" dirty="0" err="1"/>
              <a:t>identification</a:t>
            </a:r>
            <a:r>
              <a:rPr lang="it-IT" dirty="0"/>
              <a:t> </a:t>
            </a:r>
            <a:r>
              <a:rPr lang="it-IT" dirty="0" err="1"/>
              <a:t>number</a:t>
            </a:r>
            <a:r>
              <a:rPr lang="it-IT" dirty="0"/>
              <a:t> </a:t>
            </a:r>
            <a:r>
              <a:rPr lang="it-IT" dirty="0" err="1"/>
              <a:t>used</a:t>
            </a:r>
            <a:r>
              <a:rPr lang="it-IT" dirty="0"/>
              <a:t> in </a:t>
            </a:r>
            <a:r>
              <a:rPr lang="it-IT" dirty="0" err="1"/>
              <a:t>Sweden</a:t>
            </a:r>
            <a:r>
              <a:rPr lang="it-IT" dirty="0"/>
              <a:t>), </a:t>
            </a:r>
            <a:r>
              <a:rPr lang="it-IT" dirty="0" err="1"/>
              <a:t>removes</a:t>
            </a:r>
            <a:r>
              <a:rPr lang="it-IT" dirty="0"/>
              <a:t> </a:t>
            </a:r>
            <a:r>
              <a:rPr lang="it-IT" dirty="0" err="1"/>
              <a:t>irrelevant</a:t>
            </a:r>
            <a:r>
              <a:rPr lang="it-IT" dirty="0"/>
              <a:t> features, </a:t>
            </a:r>
            <a:r>
              <a:rPr lang="it-IT" dirty="0" err="1"/>
              <a:t>translates</a:t>
            </a:r>
            <a:r>
              <a:rPr lang="it-IT" dirty="0"/>
              <a:t> </a:t>
            </a:r>
            <a:r>
              <a:rPr lang="it-IT" dirty="0" err="1"/>
              <a:t>column</a:t>
            </a:r>
            <a:r>
              <a:rPr lang="it-IT" dirty="0"/>
              <a:t> names and activity </a:t>
            </a:r>
            <a:r>
              <a:rPr lang="it-IT" dirty="0" err="1"/>
              <a:t>types</a:t>
            </a:r>
            <a:r>
              <a:rPr lang="it-IT" dirty="0"/>
              <a:t> </a:t>
            </a:r>
            <a:r>
              <a:rPr lang="it-IT" dirty="0" err="1"/>
              <a:t>into</a:t>
            </a:r>
            <a:r>
              <a:rPr lang="it-IT" dirty="0"/>
              <a:t> English.</a:t>
            </a:r>
          </a:p>
          <a:p>
            <a:r>
              <a:rPr lang="it-IT" dirty="0"/>
              <a:t>Note: </a:t>
            </a:r>
            <a:r>
              <a:rPr lang="it-IT" dirty="0" err="1"/>
              <a:t>this</a:t>
            </a:r>
            <a:r>
              <a:rPr lang="it-IT" dirty="0"/>
              <a:t> first </a:t>
            </a:r>
            <a:r>
              <a:rPr lang="it-IT" dirty="0" err="1"/>
              <a:t>cleaning</a:t>
            </a:r>
            <a:r>
              <a:rPr lang="it-IT" dirty="0"/>
              <a:t> </a:t>
            </a:r>
            <a:r>
              <a:rPr lang="it-IT" dirty="0" err="1"/>
              <a:t>does</a:t>
            </a:r>
            <a:r>
              <a:rPr lang="it-IT" dirty="0"/>
              <a:t> </a:t>
            </a:r>
            <a:r>
              <a:rPr lang="it-IT" dirty="0" err="1"/>
              <a:t>not</a:t>
            </a:r>
            <a:r>
              <a:rPr lang="it-IT" dirty="0"/>
              <a:t> alter the </a:t>
            </a:r>
            <a:r>
              <a:rPr lang="it-IT" dirty="0" err="1"/>
              <a:t>raw</a:t>
            </a:r>
            <a:r>
              <a:rPr lang="it-IT" dirty="0"/>
              <a:t> </a:t>
            </a:r>
            <a:r>
              <a:rPr lang="it-IT" dirty="0" err="1"/>
              <a:t>values</a:t>
            </a:r>
            <a:r>
              <a:rPr lang="it-IT" dirty="0"/>
              <a:t>.</a:t>
            </a:r>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7125029" y="2180496"/>
            <a:ext cx="4677504" cy="4677504"/>
          </a:xfrm>
          <a:prstGeom prst="rect">
            <a:avLst/>
          </a:prstGeom>
        </p:spPr>
      </p:pic>
    </p:spTree>
    <p:extLst>
      <p:ext uri="{BB962C8B-B14F-4D97-AF65-F5344CB8AC3E}">
        <p14:creationId xmlns:p14="http://schemas.microsoft.com/office/powerpoint/2010/main" val="3423218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Data cleaning – Level 2</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a:bodyPr>
          <a:lstStyle/>
          <a:p>
            <a:r>
              <a:rPr lang="sv-SE" dirty="0"/>
              <a:t>The second level is deeper: some features are replaced with more meaningful ones, some others (textual ones) are mapped to ordinals.</a:t>
            </a:r>
          </a:p>
          <a:p>
            <a:r>
              <a:rPr lang="it-IT" dirty="0"/>
              <a:t>Data points with </a:t>
            </a:r>
            <a:r>
              <a:rPr lang="it-IT" dirty="0" err="1"/>
              <a:t>too</a:t>
            </a:r>
            <a:r>
              <a:rPr lang="it-IT" dirty="0"/>
              <a:t> </a:t>
            </a:r>
            <a:r>
              <a:rPr lang="it-IT" dirty="0" err="1"/>
              <a:t>many</a:t>
            </a:r>
            <a:r>
              <a:rPr lang="it-IT" dirty="0"/>
              <a:t> </a:t>
            </a:r>
            <a:r>
              <a:rPr lang="it-IT" dirty="0" err="1"/>
              <a:t>missing</a:t>
            </a:r>
            <a:r>
              <a:rPr lang="it-IT" dirty="0"/>
              <a:t> </a:t>
            </a:r>
            <a:r>
              <a:rPr lang="it-IT" dirty="0" err="1"/>
              <a:t>values</a:t>
            </a:r>
            <a:r>
              <a:rPr lang="it-IT" dirty="0"/>
              <a:t> are </a:t>
            </a:r>
            <a:r>
              <a:rPr lang="it-IT" dirty="0" err="1"/>
              <a:t>deleted</a:t>
            </a:r>
            <a:r>
              <a:rPr lang="it-IT" dirty="0"/>
              <a:t>.</a:t>
            </a:r>
          </a:p>
          <a:p>
            <a:r>
              <a:rPr lang="it-IT" dirty="0"/>
              <a:t>Data points with a limited </a:t>
            </a:r>
            <a:r>
              <a:rPr lang="it-IT" dirty="0" err="1"/>
              <a:t>amount</a:t>
            </a:r>
            <a:r>
              <a:rPr lang="it-IT" dirty="0"/>
              <a:t> of </a:t>
            </a:r>
            <a:r>
              <a:rPr lang="it-IT" dirty="0" err="1"/>
              <a:t>missing</a:t>
            </a:r>
            <a:r>
              <a:rPr lang="it-IT" dirty="0"/>
              <a:t> or </a:t>
            </a:r>
            <a:r>
              <a:rPr lang="it-IT" dirty="0" err="1"/>
              <a:t>invalid</a:t>
            </a:r>
            <a:r>
              <a:rPr lang="it-IT" dirty="0"/>
              <a:t> </a:t>
            </a:r>
            <a:r>
              <a:rPr lang="it-IT" dirty="0" err="1"/>
              <a:t>values</a:t>
            </a:r>
            <a:r>
              <a:rPr lang="it-IT" dirty="0"/>
              <a:t> are </a:t>
            </a:r>
            <a:r>
              <a:rPr lang="it-IT" dirty="0" err="1"/>
              <a:t>instead</a:t>
            </a:r>
            <a:r>
              <a:rPr lang="it-IT" dirty="0"/>
              <a:t> </a:t>
            </a:r>
            <a:r>
              <a:rPr lang="it-IT" dirty="0" err="1"/>
              <a:t>processed</a:t>
            </a:r>
            <a:r>
              <a:rPr lang="it-IT" dirty="0"/>
              <a:t>. </a:t>
            </a:r>
            <a:r>
              <a:rPr lang="it-IT" dirty="0" err="1"/>
              <a:t>There</a:t>
            </a:r>
            <a:r>
              <a:rPr lang="it-IT" dirty="0"/>
              <a:t> </a:t>
            </a:r>
            <a:r>
              <a:rPr lang="it-IT" dirty="0" err="1"/>
              <a:t>is</a:t>
            </a:r>
            <a:r>
              <a:rPr lang="it-IT" dirty="0"/>
              <a:t> a </a:t>
            </a:r>
            <a:r>
              <a:rPr lang="it-IT" dirty="0" err="1"/>
              <a:t>series</a:t>
            </a:r>
            <a:r>
              <a:rPr lang="it-IT" dirty="0"/>
              <a:t> of 5 </a:t>
            </a:r>
            <a:r>
              <a:rPr lang="it-IT" dirty="0" err="1"/>
              <a:t>different</a:t>
            </a:r>
            <a:r>
              <a:rPr lang="it-IT" dirty="0"/>
              <a:t> </a:t>
            </a:r>
            <a:r>
              <a:rPr lang="it-IT" dirty="0" err="1"/>
              <a:t>criteria</a:t>
            </a:r>
            <a:r>
              <a:rPr lang="it-IT" dirty="0"/>
              <a:t> </a:t>
            </a:r>
            <a:r>
              <a:rPr lang="it-IT" dirty="0" err="1"/>
              <a:t>used</a:t>
            </a:r>
            <a:r>
              <a:rPr lang="it-IT" dirty="0"/>
              <a:t> to </a:t>
            </a:r>
            <a:r>
              <a:rPr lang="it-IT" dirty="0" err="1"/>
              <a:t>replace</a:t>
            </a:r>
            <a:r>
              <a:rPr lang="it-IT" dirty="0"/>
              <a:t> the </a:t>
            </a:r>
            <a:r>
              <a:rPr lang="it-IT" dirty="0" err="1"/>
              <a:t>bad</a:t>
            </a:r>
            <a:r>
              <a:rPr lang="it-IT" dirty="0"/>
              <a:t> data, </a:t>
            </a:r>
            <a:r>
              <a:rPr lang="it-IT" dirty="0" err="1"/>
              <a:t>depending</a:t>
            </a:r>
            <a:r>
              <a:rPr lang="it-IT" dirty="0"/>
              <a:t> by the </a:t>
            </a:r>
            <a:r>
              <a:rPr lang="it-IT" dirty="0" err="1"/>
              <a:t>availability</a:t>
            </a:r>
            <a:r>
              <a:rPr lang="it-IT" dirty="0"/>
              <a:t> of </a:t>
            </a:r>
            <a:r>
              <a:rPr lang="it-IT" dirty="0" err="1"/>
              <a:t>adjacent</a:t>
            </a:r>
            <a:r>
              <a:rPr lang="it-IT" dirty="0"/>
              <a:t> </a:t>
            </a:r>
            <a:r>
              <a:rPr lang="it-IT" dirty="0" err="1"/>
              <a:t>values</a:t>
            </a:r>
            <a:r>
              <a:rPr lang="it-IT" dirty="0"/>
              <a:t> and the </a:t>
            </a:r>
            <a:r>
              <a:rPr lang="it-IT" dirty="0" err="1"/>
              <a:t>median</a:t>
            </a:r>
            <a:r>
              <a:rPr lang="it-IT" dirty="0"/>
              <a:t> </a:t>
            </a:r>
            <a:r>
              <a:rPr lang="it-IT" dirty="0" err="1"/>
              <a:t>values</a:t>
            </a:r>
            <a:r>
              <a:rPr lang="it-IT" dirty="0"/>
              <a:t> </a:t>
            </a:r>
            <a:r>
              <a:rPr lang="it-IT" dirty="0" err="1"/>
              <a:t>against</a:t>
            </a:r>
            <a:r>
              <a:rPr lang="it-IT" dirty="0"/>
              <a:t> </a:t>
            </a:r>
            <a:r>
              <a:rPr lang="it-IT" dirty="0" err="1"/>
              <a:t>tailored</a:t>
            </a:r>
            <a:r>
              <a:rPr lang="it-IT" dirty="0"/>
              <a:t> subsets of the </a:t>
            </a:r>
            <a:r>
              <a:rPr lang="it-IT" dirty="0" err="1"/>
              <a:t>main</a:t>
            </a:r>
            <a:r>
              <a:rPr lang="it-IT" dirty="0"/>
              <a:t> dataset.</a:t>
            </a:r>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7125029" y="2180496"/>
            <a:ext cx="4677504" cy="4677504"/>
          </a:xfrm>
          <a:prstGeom prst="rect">
            <a:avLst/>
          </a:prstGeom>
        </p:spPr>
      </p:pic>
    </p:spTree>
    <p:extLst>
      <p:ext uri="{BB962C8B-B14F-4D97-AF65-F5344CB8AC3E}">
        <p14:creationId xmlns:p14="http://schemas.microsoft.com/office/powerpoint/2010/main" val="2269371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Data Analysis examples</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a:bodyPr>
          <a:lstStyle/>
          <a:p>
            <a:r>
              <a:rPr lang="sv-SE" dirty="0"/>
              <a:t>The data is now clean and can be used.</a:t>
            </a:r>
          </a:p>
          <a:p>
            <a:r>
              <a:rPr lang="sv-SE" dirty="0"/>
              <a:t>The dataset is huge but versatile. Rather than using it on its whole scale, its content can be filtered to create new, lighter datasets for specific purposes.</a:t>
            </a:r>
          </a:p>
          <a:p>
            <a:r>
              <a:rPr lang="sv-SE" dirty="0"/>
              <a:t>It can be used for example for extracting trends grouped by commercial category or number of employees.</a:t>
            </a:r>
          </a:p>
          <a:p>
            <a:r>
              <a:rPr lang="sv-SE" dirty="0"/>
              <a:t>The data may be also used to evaluate the state of wealth in a certain region.</a:t>
            </a:r>
            <a:endParaRPr lang="it-IT" dirty="0"/>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7125029" y="2180496"/>
            <a:ext cx="4677504" cy="4677504"/>
          </a:xfrm>
          <a:prstGeom prst="rect">
            <a:avLst/>
          </a:prstGeom>
        </p:spPr>
      </p:pic>
    </p:spTree>
    <p:extLst>
      <p:ext uri="{BB962C8B-B14F-4D97-AF65-F5344CB8AC3E}">
        <p14:creationId xmlns:p14="http://schemas.microsoft.com/office/powerpoint/2010/main" val="4181929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Data AnalysiS: </a:t>
            </a:r>
            <a:r>
              <a:rPr lang="sv-SE"/>
              <a:t>a simple </a:t>
            </a:r>
            <a:r>
              <a:rPr lang="sv-SE" dirty="0"/>
              <a:t>case study</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a:bodyPr>
          <a:lstStyle/>
          <a:p>
            <a:r>
              <a:rPr lang="sv-SE" dirty="0"/>
              <a:t>Recently me and my partner decided to paint our home. It is a set of 4 buildings that would require us to spend most probably more time than a year of holidays. So we started to look for a good house painting company in Uppsala’s county.</a:t>
            </a:r>
          </a:p>
          <a:p>
            <a:r>
              <a:rPr lang="sv-SE" dirty="0"/>
              <a:t>I’ve got the feeling that the dataset could provide interesting insights about which painting companies better meet our needs.</a:t>
            </a:r>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7125029" y="2180496"/>
            <a:ext cx="4677504" cy="4677504"/>
          </a:xfrm>
          <a:prstGeom prst="rect">
            <a:avLst/>
          </a:prstGeom>
        </p:spPr>
      </p:pic>
    </p:spTree>
    <p:extLst>
      <p:ext uri="{BB962C8B-B14F-4D97-AF65-F5344CB8AC3E}">
        <p14:creationId xmlns:p14="http://schemas.microsoft.com/office/powerpoint/2010/main" val="2712965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Data Visualization</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a:bodyPr>
          <a:lstStyle/>
          <a:p>
            <a:r>
              <a:rPr lang="sv-SE" dirty="0"/>
              <a:t>I plotted the companies as dots of different sizes (corresponding the number of employees) on a cartesian space of solvency and quick ratio and then split into 4 areas, according to the median values. In the lower left square there are, let’s say, ”bad” companies, while in the upper right there are ”good” ones (so, high solvency and quick ratio).</a:t>
            </a:r>
          </a:p>
          <a:p>
            <a:r>
              <a:rPr lang="sv-SE" dirty="0"/>
              <a:t>Is it more convenient to choose a company with low solvency and low quick ratio, which is probably facing a crisis and may likely accept a lower rate or a wealthy one? Better a small company or a big one?</a:t>
            </a:r>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7120418" y="2239255"/>
            <a:ext cx="4635926" cy="4474812"/>
          </a:xfrm>
          <a:prstGeom prst="rect">
            <a:avLst/>
          </a:prstGeom>
        </p:spPr>
      </p:pic>
    </p:spTree>
    <p:extLst>
      <p:ext uri="{BB962C8B-B14F-4D97-AF65-F5344CB8AC3E}">
        <p14:creationId xmlns:p14="http://schemas.microsoft.com/office/powerpoint/2010/main" val="824393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84CDD4-293C-D1B8-86E5-56062665E31E}"/>
              </a:ext>
            </a:extLst>
          </p:cNvPr>
          <p:cNvSpPr>
            <a:spLocks noGrp="1"/>
          </p:cNvSpPr>
          <p:nvPr>
            <p:ph type="title"/>
          </p:nvPr>
        </p:nvSpPr>
        <p:spPr/>
        <p:txBody>
          <a:bodyPr/>
          <a:lstStyle/>
          <a:p>
            <a:r>
              <a:rPr lang="sv-SE" dirty="0"/>
              <a:t>Classification</a:t>
            </a:r>
            <a:endParaRPr lang="it-IT" dirty="0"/>
          </a:p>
        </p:txBody>
      </p:sp>
      <p:sp>
        <p:nvSpPr>
          <p:cNvPr id="3" name="Segnaposto contenuto 2">
            <a:extLst>
              <a:ext uri="{FF2B5EF4-FFF2-40B4-BE49-F238E27FC236}">
                <a16:creationId xmlns:a16="http://schemas.microsoft.com/office/drawing/2014/main" id="{6893E375-5124-B563-859A-027DAF6CF2E6}"/>
              </a:ext>
            </a:extLst>
          </p:cNvPr>
          <p:cNvSpPr>
            <a:spLocks noGrp="1"/>
          </p:cNvSpPr>
          <p:nvPr>
            <p:ph idx="1"/>
          </p:nvPr>
        </p:nvSpPr>
        <p:spPr>
          <a:xfrm>
            <a:off x="581193" y="2180496"/>
            <a:ext cx="5514808" cy="4533571"/>
          </a:xfrm>
        </p:spPr>
        <p:txBody>
          <a:bodyPr>
            <a:normAutofit/>
          </a:bodyPr>
          <a:lstStyle/>
          <a:p>
            <a:r>
              <a:rPr lang="sv-SE" dirty="0"/>
              <a:t>I was wondering which companies would likely pay the dividends. Having such information for the past years and lots of parameters, it may be possible to make an accurate prediction.</a:t>
            </a:r>
          </a:p>
          <a:p>
            <a:r>
              <a:rPr lang="sv-SE" dirty="0"/>
              <a:t>Let’s say that my goal is to outperform my friend Giovanni. Giovanni is a guy known to not being very smart. If he would have to predict which companies pay the dividends, he would tend to apply the simplest possible rule, shaking his hands: ”</a:t>
            </a:r>
            <a:r>
              <a:rPr lang="sv-SE" i="1" dirty="0"/>
              <a:t>If they paid the last year, then they will do it this years as well!</a:t>
            </a:r>
            <a:r>
              <a:rPr lang="sv-SE" dirty="0"/>
              <a:t>”</a:t>
            </a:r>
          </a:p>
          <a:p>
            <a:r>
              <a:rPr lang="sv-SE" dirty="0"/>
              <a:t>By simulating such a rudimental model in Excel, it turns out that he gets a F1-score of 70%. That will be my threshold to discriminate between a good classification model and a bad one!</a:t>
            </a:r>
          </a:p>
        </p:txBody>
      </p:sp>
      <p:pic>
        <p:nvPicPr>
          <p:cNvPr id="9" name="Immagine 8">
            <a:extLst>
              <a:ext uri="{FF2B5EF4-FFF2-40B4-BE49-F238E27FC236}">
                <a16:creationId xmlns:a16="http://schemas.microsoft.com/office/drawing/2014/main" id="{F8E3ED90-2B64-698B-1BB1-F8284EA7754A}"/>
              </a:ext>
            </a:extLst>
          </p:cNvPr>
          <p:cNvPicPr>
            <a:picLocks noChangeAspect="1"/>
          </p:cNvPicPr>
          <p:nvPr/>
        </p:nvPicPr>
        <p:blipFill>
          <a:blip r:embed="rId2"/>
          <a:srcRect/>
          <a:stretch/>
        </p:blipFill>
        <p:spPr>
          <a:xfrm>
            <a:off x="7226374" y="2281842"/>
            <a:ext cx="4474812" cy="4474812"/>
          </a:xfrm>
          <a:prstGeom prst="rect">
            <a:avLst/>
          </a:prstGeom>
        </p:spPr>
      </p:pic>
    </p:spTree>
    <p:extLst>
      <p:ext uri="{BB962C8B-B14F-4D97-AF65-F5344CB8AC3E}">
        <p14:creationId xmlns:p14="http://schemas.microsoft.com/office/powerpoint/2010/main" val="3766180038"/>
      </p:ext>
    </p:extLst>
  </p:cSld>
  <p:clrMapOvr>
    <a:masterClrMapping/>
  </p:clrMapOvr>
</p:sld>
</file>

<file path=ppt/theme/theme1.xml><?xml version="1.0" encoding="utf-8"?>
<a:theme xmlns:a="http://schemas.openxmlformats.org/drawingml/2006/main" name="Dividendi">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TM03457464[[fn=Dividendi]]</Template>
  <TotalTime>14640</TotalTime>
  <Words>1276</Words>
  <Application>Microsoft Office PowerPoint</Application>
  <PresentationFormat>Widescreen</PresentationFormat>
  <Paragraphs>63</Paragraphs>
  <Slides>13</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13</vt:i4>
      </vt:variant>
    </vt:vector>
  </HeadingPairs>
  <TitlesOfParts>
    <vt:vector size="17" baseType="lpstr">
      <vt:lpstr>Gill Sans MT</vt:lpstr>
      <vt:lpstr>Wingdings</vt:lpstr>
      <vt:lpstr>Wingdings 2</vt:lpstr>
      <vt:lpstr>Dividendi</vt:lpstr>
      <vt:lpstr>Swedish companIES dataset</vt:lpstr>
      <vt:lpstr>Introduction</vt:lpstr>
      <vt:lpstr>How the dataset was built</vt:lpstr>
      <vt:lpstr>Data cleaning – Level 1</vt:lpstr>
      <vt:lpstr>Data cleaning – Level 2</vt:lpstr>
      <vt:lpstr>Data Analysis examples</vt:lpstr>
      <vt:lpstr>Data AnalysiS: a simple case study</vt:lpstr>
      <vt:lpstr>Data Visualization</vt:lpstr>
      <vt:lpstr>Classification</vt:lpstr>
      <vt:lpstr>Classification: logistic regression</vt:lpstr>
      <vt:lpstr>Clustering</vt:lpstr>
      <vt:lpstr>Clustering: interpretation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Valerio Malerba</dc:creator>
  <cp:lastModifiedBy>Valerio Malerba</cp:lastModifiedBy>
  <cp:revision>16</cp:revision>
  <dcterms:created xsi:type="dcterms:W3CDTF">2024-06-14T20:46:46Z</dcterms:created>
  <dcterms:modified xsi:type="dcterms:W3CDTF">2024-07-22T21:08:27Z</dcterms:modified>
</cp:coreProperties>
</file>

<file path=docProps/thumbnail.jpeg>
</file>